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70" r:id="rId12"/>
    <p:sldId id="269" r:id="rId13"/>
    <p:sldId id="266" r:id="rId14"/>
    <p:sldId id="267" r:id="rId15"/>
    <p:sldId id="268"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6A7670-B73B-46F7-AE67-71FBABBCC67D}" type="datetimeFigureOut">
              <a:rPr lang="en-US" smtClean="0"/>
              <a:t>10/8/2018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20AABC-4E48-49BA-937A-97DA51914BE7}" type="slidenum">
              <a:rPr lang="en-US" smtClean="0"/>
              <a:t>‹#›</a:t>
            </a:fld>
            <a:endParaRPr lang="en-US"/>
          </a:p>
        </p:txBody>
      </p:sp>
    </p:spTree>
    <p:extLst>
      <p:ext uri="{BB962C8B-B14F-4D97-AF65-F5344CB8AC3E}">
        <p14:creationId xmlns:p14="http://schemas.microsoft.com/office/powerpoint/2010/main" val="2718939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20AABC-4E48-49BA-937A-97DA51914BE7}" type="slidenum">
              <a:rPr lang="en-US" smtClean="0"/>
              <a:t>10</a:t>
            </a:fld>
            <a:endParaRPr lang="en-US"/>
          </a:p>
        </p:txBody>
      </p:sp>
    </p:spTree>
    <p:extLst>
      <p:ext uri="{BB962C8B-B14F-4D97-AF65-F5344CB8AC3E}">
        <p14:creationId xmlns:p14="http://schemas.microsoft.com/office/powerpoint/2010/main" val="1358212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مصادر المعلومات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86461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ar-SA" b="1" dirty="0"/>
              <a:t>1/6/4 نماذج لمصادر المعلومات التقليدية :</a:t>
            </a:r>
            <a:r>
              <a:rPr lang="en-US" dirty="0"/>
              <a:t/>
            </a:r>
            <a:br>
              <a:rPr lang="en-US" dirty="0"/>
            </a:br>
            <a:endParaRPr lang="en-US" dirty="0"/>
          </a:p>
        </p:txBody>
      </p:sp>
      <p:sp>
        <p:nvSpPr>
          <p:cNvPr id="3" name="Content Placeholder 2"/>
          <p:cNvSpPr>
            <a:spLocks noGrp="1"/>
          </p:cNvSpPr>
          <p:nvPr>
            <p:ph idx="1"/>
          </p:nvPr>
        </p:nvSpPr>
        <p:spPr>
          <a:xfrm>
            <a:off x="457200" y="381000"/>
            <a:ext cx="8229600" cy="4525963"/>
          </a:xfrm>
        </p:spPr>
        <p:txBody>
          <a:bodyPr>
            <a:noAutofit/>
          </a:bodyPr>
          <a:lstStyle/>
          <a:p>
            <a:pPr algn="r" rtl="1"/>
            <a:r>
              <a:rPr lang="ar-SA" sz="2400" b="1" dirty="0" smtClean="0"/>
              <a:t>الكتب</a:t>
            </a:r>
            <a:endParaRPr lang="en-US" sz="2400" b="1" dirty="0" smtClean="0"/>
          </a:p>
          <a:p>
            <a:pPr algn="r" rtl="1"/>
            <a:r>
              <a:rPr lang="ar-EG" sz="2400" b="1" dirty="0" smtClean="0"/>
              <a:t>تعريف الكتاب </a:t>
            </a:r>
          </a:p>
          <a:p>
            <a:pPr algn="r" rtl="1"/>
            <a:r>
              <a:rPr lang="ar-EG" sz="2400" b="1" dirty="0" smtClean="0"/>
              <a:t>الفرق بين الكتاب والكتيب والنشرة.</a:t>
            </a:r>
          </a:p>
          <a:p>
            <a:pPr algn="r" rtl="1"/>
            <a:r>
              <a:rPr lang="ar-EG" sz="2400" b="1" dirty="0" smtClean="0"/>
              <a:t>المكونات الأساسية للكتاب:</a:t>
            </a:r>
          </a:p>
          <a:p>
            <a:pPr lvl="0" algn="r" rtl="1"/>
            <a:r>
              <a:rPr lang="ar-SA" sz="2400" b="1" dirty="0"/>
              <a:t>الغلاف الخارجي: </a:t>
            </a:r>
            <a:r>
              <a:rPr lang="ar-SA" sz="2400" dirty="0"/>
              <a:t>وهو قد يكون سميكاً (مجلداً) ، أو يكن من الورق المقوى، ويتضمن عنواناً خاصاً به يسمى : "عنوان الغلاف".</a:t>
            </a:r>
            <a:endParaRPr lang="en-US" sz="2400" dirty="0"/>
          </a:p>
          <a:p>
            <a:pPr lvl="0" algn="r" rtl="1"/>
            <a:r>
              <a:rPr lang="ar-SA" sz="2400" b="1" dirty="0"/>
              <a:t>صفحة العنوان: </a:t>
            </a:r>
            <a:r>
              <a:rPr lang="ar-SA" sz="2400" dirty="0"/>
              <a:t>وتتضمن البيانات الأساسية التعريفية للكتاب؛ مثل : اسم المؤلف، عنوان الكتاب، بيانات النشر، بيان السلسلة. ويعتبر خلف صفحة العنوان جزءاً مكملاً لها، إذ ترد فيه بعض البيانات التعريفية الخاصة بالكتاب، مثل : حقوق التأليف والنشر.</a:t>
            </a:r>
            <a:endParaRPr lang="en-US" sz="2400" dirty="0"/>
          </a:p>
          <a:p>
            <a:pPr lvl="0" algn="r" rtl="1"/>
            <a:r>
              <a:rPr lang="ar-SA" sz="2400" b="1" dirty="0"/>
              <a:t>المقدمة : </a:t>
            </a:r>
            <a:r>
              <a:rPr lang="ar-SA" sz="2400" dirty="0"/>
              <a:t>ويذكر فيها المؤلف أسباب تأليفه لهذا الكتاب، والهدف منه، وكيفية ترتيب المادة العلمية للكتاب، مع شرح مفصل لما يتضمنه كل جزء من أجزاء الكتاب.</a:t>
            </a:r>
            <a:endParaRPr lang="en-US" sz="2400" dirty="0"/>
          </a:p>
          <a:p>
            <a:pPr lvl="0" algn="r" rtl="1"/>
            <a:r>
              <a:rPr lang="ar-SA" sz="2400" b="1" dirty="0"/>
              <a:t>الإهداء: </a:t>
            </a:r>
            <a:r>
              <a:rPr lang="ar-SA" sz="2400" dirty="0"/>
              <a:t>وهو تقدير وعرفان بالجميل، يتقدم بهما المؤلف لأشخاص حقيقية أو اعتبارية، ساعدوه بشكل أو بآخر في إخراج المادة العلمية المضمنة بالكتاب</a:t>
            </a:r>
            <a:r>
              <a:rPr lang="ar-SA" sz="2400" dirty="0" smtClean="0"/>
              <a:t>.</a:t>
            </a:r>
            <a:endParaRPr lang="en-US" sz="2400" dirty="0"/>
          </a:p>
        </p:txBody>
      </p:sp>
    </p:spTree>
    <p:extLst>
      <p:ext uri="{BB962C8B-B14F-4D97-AF65-F5344CB8AC3E}">
        <p14:creationId xmlns:p14="http://schemas.microsoft.com/office/powerpoint/2010/main" val="4283954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20000"/>
          </a:bodyPr>
          <a:lstStyle/>
          <a:p>
            <a:pPr lvl="0" algn="r" rtl="1"/>
            <a:r>
              <a:rPr lang="ar-SA" b="1" dirty="0"/>
              <a:t>قائمة المحتويات:</a:t>
            </a:r>
            <a:r>
              <a:rPr lang="ar-SA" dirty="0"/>
              <a:t> تضم كل محتويات الكتاب، كما وردت في الترتيب الأساسي له مع تقسيماتها الفرعية، وأمام كل جزئية يذكر رقم الصفحة التي وردت فيها.</a:t>
            </a:r>
            <a:endParaRPr lang="en-US" dirty="0"/>
          </a:p>
          <a:p>
            <a:pPr lvl="0" algn="r" rtl="1"/>
            <a:r>
              <a:rPr lang="ar-SA" b="1" dirty="0"/>
              <a:t>متن الكتاب: </a:t>
            </a:r>
            <a:r>
              <a:rPr lang="ar-SA" dirty="0"/>
              <a:t>ويتضمن النص الذي وضعه المؤلف، وبالترتيب الذي رآه مناسبا لعرض المادة العلمية. وهو أساس الكتاب، ويمثل المحتوى العلمي له.</a:t>
            </a:r>
            <a:endParaRPr lang="en-US" dirty="0"/>
          </a:p>
          <a:p>
            <a:pPr lvl="0" algn="r" rtl="1"/>
            <a:r>
              <a:rPr lang="ar-SA" b="1" dirty="0"/>
              <a:t>قائمة المصادر: </a:t>
            </a:r>
            <a:r>
              <a:rPr lang="ar-SA" dirty="0"/>
              <a:t>وهي قائمة بالمصادر أو المراجع التي اعتمد عليها المؤلف في وضع المادةة العلمية للكتاب، وعادة ما ترد هذه المصادر مرتبة هجائيا بحسب أسماء المؤلفين.</a:t>
            </a:r>
            <a:endParaRPr lang="en-US" dirty="0"/>
          </a:p>
          <a:p>
            <a:pPr lvl="0" algn="r" rtl="1"/>
            <a:r>
              <a:rPr lang="ar-SA" b="1" dirty="0"/>
              <a:t>الكشاف: </a:t>
            </a:r>
            <a:r>
              <a:rPr lang="ar-SA" dirty="0"/>
              <a:t>وهو عبارة عنن قائمة مفصلة بالأسماء والموضوعات والأماكن التي ورجت في نص الكتاب، مرتبة هجائياً، وأمام كل منها أرقام الصفحات التي وردت فيها، وهو وسيلة وصول سريعة إلي نقطة معينة ضمن محتوى المادة العلمية للكتاب.</a:t>
            </a:r>
            <a:endParaRPr lang="en-US" dirty="0"/>
          </a:p>
          <a:p>
            <a:pPr lvl="0" algn="r" rtl="1"/>
            <a:r>
              <a:rPr lang="ar-SA" b="1" dirty="0"/>
              <a:t>الملاحق: </a:t>
            </a:r>
            <a:r>
              <a:rPr lang="ar-SA" dirty="0"/>
              <a:t>أي إضافات (خارج النص)، ويرى المؤلف وضعها هنا لزيادة الإفادة منها أو لاطلاع القراء عليها.</a:t>
            </a:r>
            <a:endParaRPr lang="en-US" dirty="0"/>
          </a:p>
          <a:p>
            <a:pPr algn="r" rtl="1"/>
            <a:endParaRPr lang="en-US" dirty="0"/>
          </a:p>
          <a:p>
            <a:pPr algn="r"/>
            <a:endParaRPr lang="en-US" dirty="0"/>
          </a:p>
        </p:txBody>
      </p:sp>
    </p:spTree>
    <p:extLst>
      <p:ext uri="{BB962C8B-B14F-4D97-AF65-F5344CB8AC3E}">
        <p14:creationId xmlns:p14="http://schemas.microsoft.com/office/powerpoint/2010/main" val="3874984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تقسيمات وأنواع الكتب</a:t>
            </a:r>
            <a:endParaRPr lang="en-US" dirty="0"/>
          </a:p>
        </p:txBody>
      </p:sp>
      <p:sp>
        <p:nvSpPr>
          <p:cNvPr id="3" name="Content Placeholder 2"/>
          <p:cNvSpPr>
            <a:spLocks noGrp="1"/>
          </p:cNvSpPr>
          <p:nvPr>
            <p:ph idx="1"/>
          </p:nvPr>
        </p:nvSpPr>
        <p:spPr/>
        <p:txBody>
          <a:bodyPr>
            <a:normAutofit fontScale="70000" lnSpcReduction="20000"/>
          </a:bodyPr>
          <a:lstStyle/>
          <a:p>
            <a:pPr algn="r" rtl="1"/>
            <a:endParaRPr lang="ar-EG" b="1" dirty="0"/>
          </a:p>
          <a:p>
            <a:pPr algn="r" rtl="1"/>
            <a:r>
              <a:rPr lang="ar-SA" dirty="0"/>
              <a:t>توجد تقسيمات متعددة للكتب، منها:</a:t>
            </a:r>
            <a:endParaRPr lang="en-US" dirty="0"/>
          </a:p>
          <a:p>
            <a:pPr lvl="0" algn="r" rtl="1"/>
            <a:r>
              <a:rPr lang="ar-SA" dirty="0">
                <a:solidFill>
                  <a:srgbClr val="FF0000"/>
                </a:solidFill>
              </a:rPr>
              <a:t>كتب المقدمات أو المداخل:</a:t>
            </a:r>
            <a:endParaRPr lang="en-US" dirty="0">
              <a:solidFill>
                <a:srgbClr val="FF0000"/>
              </a:solidFill>
            </a:endParaRPr>
          </a:p>
          <a:p>
            <a:pPr algn="r" rtl="1"/>
            <a:r>
              <a:rPr lang="ar-SA" dirty="0"/>
              <a:t>هي أول كتب يرجع إليها في الموضوع ومبادئه ومناهجه حتى تمهد لدراسته</a:t>
            </a:r>
            <a:endParaRPr lang="en-US" dirty="0"/>
          </a:p>
          <a:p>
            <a:pPr lvl="0" algn="r" rtl="1"/>
            <a:r>
              <a:rPr lang="ar-SA" dirty="0">
                <a:solidFill>
                  <a:srgbClr val="FF0000"/>
                </a:solidFill>
              </a:rPr>
              <a:t>الكتب الدراسية </a:t>
            </a:r>
            <a:r>
              <a:rPr lang="en-US" dirty="0">
                <a:solidFill>
                  <a:srgbClr val="FF0000"/>
                </a:solidFill>
              </a:rPr>
              <a:t>textbooks </a:t>
            </a:r>
          </a:p>
          <a:p>
            <a:pPr algn="r" rtl="1"/>
            <a:r>
              <a:rPr lang="ar-SA" dirty="0"/>
              <a:t>وهي كتب منهجية تعليمية </a:t>
            </a:r>
            <a:endParaRPr lang="en-US" dirty="0"/>
          </a:p>
          <a:p>
            <a:pPr lvl="0" algn="r" rtl="1"/>
            <a:r>
              <a:rPr lang="ar-SA" dirty="0">
                <a:solidFill>
                  <a:srgbClr val="FF0000"/>
                </a:solidFill>
              </a:rPr>
              <a:t>الكتب أحادية الموضوع </a:t>
            </a:r>
            <a:endParaRPr lang="en-US" dirty="0">
              <a:solidFill>
                <a:srgbClr val="FF0000"/>
              </a:solidFill>
            </a:endParaRPr>
          </a:p>
          <a:p>
            <a:pPr algn="r" rtl="1"/>
            <a:r>
              <a:rPr lang="ar-SA" dirty="0"/>
              <a:t>وهي كتب متخصصة تتناول جوانب الموضوع الواحد</a:t>
            </a:r>
            <a:endParaRPr lang="en-US" dirty="0"/>
          </a:p>
          <a:p>
            <a:pPr lvl="0" algn="r" rtl="1"/>
            <a:r>
              <a:rPr lang="ar-SA" dirty="0">
                <a:solidFill>
                  <a:srgbClr val="FF0000"/>
                </a:solidFill>
              </a:rPr>
              <a:t>الكتب التجميعية  </a:t>
            </a:r>
            <a:endParaRPr lang="en-US" dirty="0">
              <a:solidFill>
                <a:srgbClr val="FF0000"/>
              </a:solidFill>
            </a:endParaRPr>
          </a:p>
          <a:p>
            <a:pPr algn="r" rtl="1"/>
            <a:r>
              <a:rPr lang="ar-SA" dirty="0"/>
              <a:t>هي تجميع لعدد من البحوث والدراسات في موضوع أو مجال محدد، أعدها باحث واحد أو عدد من الباحثين في الوقت نفسه، أو علي مدى فترة زمنية محددة.</a:t>
            </a:r>
            <a:endParaRPr lang="en-US" dirty="0"/>
          </a:p>
          <a:p>
            <a:pPr lvl="0" algn="r" rtl="1"/>
            <a:r>
              <a:rPr lang="ar-SA" dirty="0">
                <a:solidFill>
                  <a:srgbClr val="FF0000"/>
                </a:solidFill>
              </a:rPr>
              <a:t>المطبوعات الرسمية :</a:t>
            </a:r>
            <a:endParaRPr lang="en-US" dirty="0">
              <a:solidFill>
                <a:srgbClr val="FF0000"/>
              </a:solidFill>
            </a:endParaRPr>
          </a:p>
          <a:p>
            <a:pPr algn="r" rtl="1"/>
            <a:r>
              <a:rPr lang="ar-SA" dirty="0"/>
              <a:t>هي مطبوعات تصدر عن مؤسسات رسمية حكومية أو شبه حكومية، </a:t>
            </a:r>
            <a:endParaRPr lang="en-US" dirty="0"/>
          </a:p>
          <a:p>
            <a:endParaRPr lang="en-US" dirty="0"/>
          </a:p>
        </p:txBody>
      </p:sp>
    </p:spTree>
    <p:extLst>
      <p:ext uri="{BB962C8B-B14F-4D97-AF65-F5344CB8AC3E}">
        <p14:creationId xmlns:p14="http://schemas.microsoft.com/office/powerpoint/2010/main" val="2396291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SA" b="1" dirty="0"/>
              <a:t>الدوريات </a:t>
            </a:r>
            <a:r>
              <a:rPr lang="ar-SA" b="1" dirty="0" smtClean="0"/>
              <a:t>:</a:t>
            </a:r>
            <a:endParaRPr lang="en-US" dirty="0"/>
          </a:p>
        </p:txBody>
      </p:sp>
      <p:sp>
        <p:nvSpPr>
          <p:cNvPr id="3" name="Content Placeholder 2"/>
          <p:cNvSpPr>
            <a:spLocks noGrp="1"/>
          </p:cNvSpPr>
          <p:nvPr>
            <p:ph idx="1"/>
          </p:nvPr>
        </p:nvSpPr>
        <p:spPr/>
        <p:txBody>
          <a:bodyPr>
            <a:normAutofit/>
          </a:bodyPr>
          <a:lstStyle/>
          <a:p>
            <a:pPr algn="r" rtl="1"/>
            <a:r>
              <a:rPr lang="ar-SA" dirty="0"/>
              <a:t>الدورية مطبوع يصدر على فترات منتظمة بحيث يظل الترقيم متتاليا من عدد لآخر ويتضمن أعمالا للعديد من المؤلفين في موضوعات معينة</a:t>
            </a:r>
            <a:r>
              <a:rPr lang="en-US" dirty="0"/>
              <a:t> </a:t>
            </a:r>
            <a:r>
              <a:rPr lang="en-US" dirty="0" smtClean="0"/>
              <a:t>.</a:t>
            </a:r>
            <a:endParaRPr lang="ar-EG" dirty="0" smtClean="0"/>
          </a:p>
          <a:p>
            <a:pPr algn="r" rtl="1"/>
            <a:r>
              <a:rPr lang="ar-SA" dirty="0" smtClean="0"/>
              <a:t>كافة </a:t>
            </a:r>
            <a:r>
              <a:rPr lang="ar-SA" dirty="0"/>
              <a:t>المطبوعات التي تصدر بصورة دورية في فترات زمنية محددة بشكل منتظم أو غير منتظم و لها عنوان متميز و ثابت و تحمل أعدادها أرقاما متسلسلة متعاقبة و لكل عدد تاريخ معين و تستمر في الصدور إلى ما لا نهاية و يشترك في كتابة مقالاتها عدد من الكتاب أو المؤلفين</a:t>
            </a:r>
            <a:r>
              <a:rPr lang="en-US" dirty="0"/>
              <a:t> .</a:t>
            </a:r>
          </a:p>
          <a:p>
            <a:endParaRPr lang="en-US" dirty="0"/>
          </a:p>
        </p:txBody>
      </p:sp>
    </p:spTree>
    <p:extLst>
      <p:ext uri="{BB962C8B-B14F-4D97-AF65-F5344CB8AC3E}">
        <p14:creationId xmlns:p14="http://schemas.microsoft.com/office/powerpoint/2010/main" val="428178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SA" u="sng" dirty="0"/>
              <a:t>تقسم الدوريات إلى عدة أقسام منها</a:t>
            </a:r>
            <a:r>
              <a:rPr lang="en-US" u="sng" dirty="0"/>
              <a:t> :</a:t>
            </a:r>
            <a:endParaRPr lang="en-US" dirty="0"/>
          </a:p>
          <a:p>
            <a:pPr algn="r" rtl="1"/>
            <a:r>
              <a:rPr lang="ar-SA" u="sng" dirty="0"/>
              <a:t>أولا : دوريات حسب فترات الصدور</a:t>
            </a:r>
            <a:r>
              <a:rPr lang="en-US" u="sng" dirty="0"/>
              <a:t> </a:t>
            </a:r>
            <a:r>
              <a:rPr lang="en-US" u="sng" dirty="0" smtClean="0"/>
              <a:t>:</a:t>
            </a:r>
            <a:endParaRPr lang="ar-EG" u="sng" dirty="0" smtClean="0"/>
          </a:p>
          <a:p>
            <a:pPr algn="r" rtl="1"/>
            <a:r>
              <a:rPr lang="ar-SA" u="sng" dirty="0"/>
              <a:t>ثانيا : دوريات حسب جهات الصدور و تقسم إلى</a:t>
            </a:r>
            <a:r>
              <a:rPr lang="en-US" u="sng" dirty="0"/>
              <a:t> :</a:t>
            </a:r>
            <a:endParaRPr lang="en-US" dirty="0"/>
          </a:p>
          <a:p>
            <a:pPr algn="r" rtl="1"/>
            <a:r>
              <a:rPr lang="ar-SA" u="sng" dirty="0"/>
              <a:t>ثالثا : الدوريات حسب الموضوع و تقسم عادة إلى</a:t>
            </a:r>
            <a:r>
              <a:rPr lang="en-US" u="sng" dirty="0"/>
              <a:t> :</a:t>
            </a:r>
            <a:endParaRPr lang="en-US" dirty="0"/>
          </a:p>
          <a:p>
            <a:pPr algn="r" rtl="1"/>
            <a:endParaRPr lang="en-US" dirty="0"/>
          </a:p>
        </p:txBody>
      </p:sp>
    </p:spTree>
    <p:extLst>
      <p:ext uri="{BB962C8B-B14F-4D97-AF65-F5344CB8AC3E}">
        <p14:creationId xmlns:p14="http://schemas.microsoft.com/office/powerpoint/2010/main" val="4156330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rtl="1"/>
            <a:r>
              <a:rPr lang="ar-SA" b="1" dirty="0"/>
              <a:t>الفائدة من الدوريات</a:t>
            </a:r>
            <a:r>
              <a:rPr lang="en-US" b="1" dirty="0"/>
              <a:t> </a:t>
            </a:r>
            <a:r>
              <a:rPr lang="en-US" b="1" dirty="0" smtClean="0"/>
              <a:t>:</a:t>
            </a:r>
            <a:endParaRPr lang="en-US" dirty="0"/>
          </a:p>
        </p:txBody>
      </p:sp>
      <p:sp>
        <p:nvSpPr>
          <p:cNvPr id="3" name="Content Placeholder 2"/>
          <p:cNvSpPr>
            <a:spLocks noGrp="1"/>
          </p:cNvSpPr>
          <p:nvPr>
            <p:ph idx="1"/>
          </p:nvPr>
        </p:nvSpPr>
        <p:spPr>
          <a:xfrm>
            <a:off x="457200" y="503237"/>
            <a:ext cx="8229600" cy="4525963"/>
          </a:xfrm>
        </p:spPr>
        <p:txBody>
          <a:bodyPr>
            <a:noAutofit/>
          </a:bodyPr>
          <a:lstStyle/>
          <a:p>
            <a:pPr lvl="0" algn="r" rtl="1"/>
            <a:r>
              <a:rPr lang="ar-SA" sz="2800" dirty="0"/>
              <a:t>أنها تعالج موضوعات متعددة و بذلك تساهم في إغناء القارئ في عدد من الموضوعات و تعتبر المعلومات التي تصدر في الدوريات مصادر أساسية و أولية للباحثين</a:t>
            </a:r>
            <a:r>
              <a:rPr lang="en-US" sz="2800" dirty="0"/>
              <a:t> .</a:t>
            </a:r>
          </a:p>
          <a:p>
            <a:pPr lvl="0" algn="r" rtl="1"/>
            <a:r>
              <a:rPr lang="ar-SA" sz="2800" dirty="0"/>
              <a:t> سرعة صدور الدوريات و هذا يعني حداثة المعلومات المنتشرة بالدورية</a:t>
            </a:r>
            <a:r>
              <a:rPr lang="en-US" sz="2800" dirty="0"/>
              <a:t> .</a:t>
            </a:r>
            <a:br>
              <a:rPr lang="en-US" sz="2800" dirty="0"/>
            </a:br>
            <a:r>
              <a:rPr lang="en-US" sz="2800" dirty="0"/>
              <a:t>3- </a:t>
            </a:r>
            <a:r>
              <a:rPr lang="ar-SA" sz="2800" dirty="0"/>
              <a:t>تعالج الدوريات عادة الموضوعات بأقلام مختلفة و متعددة و متخصصة قي الغالب</a:t>
            </a:r>
            <a:r>
              <a:rPr lang="en-US" sz="2800" dirty="0"/>
              <a:t> .</a:t>
            </a:r>
          </a:p>
          <a:p>
            <a:pPr lvl="0" algn="r" rtl="1"/>
            <a:r>
              <a:rPr lang="en-US" sz="2800" dirty="0"/>
              <a:t> </a:t>
            </a:r>
            <a:r>
              <a:rPr lang="ar-SA" sz="2800" dirty="0"/>
              <a:t>تمتاز المقالات و البحوث العلمية المنشورة في الدوريات بالإيجاز و التركيز مقارنة مع المطبوعات الأخرى كالكتب مثلا و لهذا تعتبر الدوريات وسيلة سريعة للوصول إلى المعلومات المطلوبة</a:t>
            </a:r>
            <a:r>
              <a:rPr lang="en-US" sz="2800" dirty="0"/>
              <a:t> .</a:t>
            </a:r>
          </a:p>
          <a:p>
            <a:pPr lvl="0" algn="r" rtl="1"/>
            <a:r>
              <a:rPr lang="ar-SA" sz="2800" dirty="0"/>
              <a:t>تظهر معلومات و أخبار و اكتشافات علمية في الدوريات لا يمكن ظهورها في أي مصدر آخر للموضوعات</a:t>
            </a:r>
            <a:r>
              <a:rPr lang="en-US" sz="2800" dirty="0"/>
              <a:t>. </a:t>
            </a:r>
          </a:p>
          <a:p>
            <a:pPr lvl="0" algn="r" rtl="1"/>
            <a:r>
              <a:rPr lang="en-US" sz="2800" dirty="0"/>
              <a:t> </a:t>
            </a:r>
            <a:r>
              <a:rPr lang="ar-SA" sz="2800" dirty="0"/>
              <a:t>تمتاز الدوريات من الناحية الشكلية و المادية بسهولة الحمل و إمكانية قراءتها في أي مكان مقارنة مع غيرها من مصادر المعلومات</a:t>
            </a:r>
            <a:r>
              <a:rPr lang="en-US" sz="2800" dirty="0"/>
              <a:t> .</a:t>
            </a:r>
          </a:p>
          <a:p>
            <a:pPr algn="r" rtl="1"/>
            <a:endParaRPr lang="en-US" sz="2800" dirty="0"/>
          </a:p>
        </p:txBody>
      </p:sp>
    </p:spTree>
    <p:extLst>
      <p:ext uri="{BB962C8B-B14F-4D97-AF65-F5344CB8AC3E}">
        <p14:creationId xmlns:p14="http://schemas.microsoft.com/office/powerpoint/2010/main" val="3595489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lvl="0"/>
            <a:r>
              <a:rPr lang="ar-SA" b="1" dirty="0"/>
              <a:t>القواميس اللغوية ومعاجم المصطلحات</a:t>
            </a:r>
            <a:r>
              <a:rPr lang="ar-SA" b="1" dirty="0" smtClean="0"/>
              <a:t>:</a:t>
            </a:r>
            <a:endParaRPr lang="en-US" dirty="0"/>
          </a:p>
        </p:txBody>
      </p:sp>
      <p:sp>
        <p:nvSpPr>
          <p:cNvPr id="3" name="Content Placeholder 2"/>
          <p:cNvSpPr>
            <a:spLocks noGrp="1"/>
          </p:cNvSpPr>
          <p:nvPr>
            <p:ph idx="1"/>
          </p:nvPr>
        </p:nvSpPr>
        <p:spPr>
          <a:xfrm>
            <a:off x="457200" y="838200"/>
            <a:ext cx="8229600" cy="5486400"/>
          </a:xfrm>
        </p:spPr>
        <p:txBody>
          <a:bodyPr/>
          <a:lstStyle/>
          <a:p>
            <a:pPr algn="r" rtl="1"/>
            <a:r>
              <a:rPr lang="ar-SA" dirty="0" smtClean="0"/>
              <a:t>يقدم </a:t>
            </a:r>
            <a:r>
              <a:rPr lang="ar-SA" dirty="0"/>
              <a:t>القاموس معلومات عن الكلمات والألفاظ، وهذه الكلمات مرتبة هجائيا في العادة، حيث يدلنا القاموس علي معنى الكلمة واشتقافها وهجائها وكيفية نطقها واستخداماتها ومرادفاتها وأحيانا المصطلحات المضادة لها.</a:t>
            </a:r>
            <a:endParaRPr lang="en-US" dirty="0"/>
          </a:p>
          <a:p>
            <a:pPr algn="r" rtl="1"/>
            <a:r>
              <a:rPr lang="ar-SA" dirty="0"/>
              <a:t>ويمكن أن نقسم قواميس اللغة العربية إلي قسمين:</a:t>
            </a:r>
            <a:endParaRPr lang="en-US" dirty="0"/>
          </a:p>
          <a:p>
            <a:pPr lvl="0" algn="r" rtl="1"/>
            <a:r>
              <a:rPr lang="ar-SA" dirty="0"/>
              <a:t>قواميس أحادية اللغة (عربي – عربي)</a:t>
            </a:r>
            <a:endParaRPr lang="en-US" dirty="0"/>
          </a:p>
          <a:p>
            <a:pPr lvl="0" algn="r" rtl="1"/>
            <a:r>
              <a:rPr lang="ar-SA" dirty="0"/>
              <a:t>قواميس متعددة اللغات (أجنبى – عربي</a:t>
            </a:r>
            <a:r>
              <a:rPr lang="ar-SA" dirty="0" smtClean="0"/>
              <a:t>)</a:t>
            </a:r>
            <a:endParaRPr lang="en-US" dirty="0"/>
          </a:p>
        </p:txBody>
      </p:sp>
    </p:spTree>
    <p:extLst>
      <p:ext uri="{BB962C8B-B14F-4D97-AF65-F5344CB8AC3E}">
        <p14:creationId xmlns:p14="http://schemas.microsoft.com/office/powerpoint/2010/main" val="4071323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SA" b="1" dirty="0"/>
              <a:t>الموسوعات</a:t>
            </a:r>
            <a:r>
              <a:rPr lang="ar-SA" b="1" dirty="0" smtClean="0"/>
              <a:t>:</a:t>
            </a:r>
            <a:endParaRPr lang="en-US" dirty="0"/>
          </a:p>
        </p:txBody>
      </p:sp>
      <p:sp>
        <p:nvSpPr>
          <p:cNvPr id="3" name="Content Placeholder 2"/>
          <p:cNvSpPr>
            <a:spLocks noGrp="1"/>
          </p:cNvSpPr>
          <p:nvPr>
            <p:ph idx="1"/>
          </p:nvPr>
        </p:nvSpPr>
        <p:spPr/>
        <p:txBody>
          <a:bodyPr/>
          <a:lstStyle/>
          <a:p>
            <a:pPr algn="r" rtl="1"/>
            <a:r>
              <a:rPr lang="ar-EG" dirty="0" smtClean="0"/>
              <a:t>تقدم </a:t>
            </a:r>
            <a:r>
              <a:rPr lang="ar-EG" dirty="0"/>
              <a:t>لنا الموسوعة مقالاً موجزاً لمختلف الموضوعات؛ حيث يتناول المقال الموجز عادة التعريفات وبعض الوصف والخلفية الخاصة بالموضوع، بالاضافة إلي المصادر الببليوجرافية في نهاية المقال ومن أمثلتها ( الموسوعة البريطانية) وهي موسوعة شاملة لمختلف العلوم والفنون والآداب وهي من أفضل الموسوعات الأجنبية </a:t>
            </a:r>
            <a:endParaRPr lang="en-US" dirty="0"/>
          </a:p>
          <a:p>
            <a:endParaRPr lang="en-US" dirty="0"/>
          </a:p>
        </p:txBody>
      </p:sp>
    </p:spTree>
    <p:extLst>
      <p:ext uri="{BB962C8B-B14F-4D97-AF65-F5344CB8AC3E}">
        <p14:creationId xmlns:p14="http://schemas.microsoft.com/office/powerpoint/2010/main" val="1115952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ar-EG" sz="3200" b="1" dirty="0"/>
              <a:t>الببليوجرافيات ـ الكشافات ـ المستخلصات المراجعات </a:t>
            </a:r>
            <a:r>
              <a:rPr lang="en-US" sz="3200" b="1" dirty="0"/>
              <a:t>bibliographies/ indexes /abstracts/ reviews</a:t>
            </a:r>
            <a:r>
              <a:rPr lang="en-US" sz="3200" dirty="0"/>
              <a:t/>
            </a:r>
            <a:br>
              <a:rPr lang="en-US" sz="3200" dirty="0"/>
            </a:br>
            <a:endParaRPr lang="en-US" sz="3200" dirty="0"/>
          </a:p>
        </p:txBody>
      </p:sp>
      <p:sp>
        <p:nvSpPr>
          <p:cNvPr id="3" name="Content Placeholder 2"/>
          <p:cNvSpPr>
            <a:spLocks noGrp="1"/>
          </p:cNvSpPr>
          <p:nvPr>
            <p:ph idx="1"/>
          </p:nvPr>
        </p:nvSpPr>
        <p:spPr/>
        <p:txBody>
          <a:bodyPr>
            <a:normAutofit/>
          </a:bodyPr>
          <a:lstStyle/>
          <a:p>
            <a:pPr lvl="0" algn="r" rtl="1"/>
            <a:r>
              <a:rPr lang="ar-EG" b="1" dirty="0" smtClean="0"/>
              <a:t>الببليوجرافيات </a:t>
            </a:r>
            <a:r>
              <a:rPr lang="ar-EG" b="1" dirty="0"/>
              <a:t>: </a:t>
            </a:r>
            <a:endParaRPr lang="en-US" dirty="0"/>
          </a:p>
          <a:p>
            <a:pPr algn="r" rtl="1"/>
            <a:r>
              <a:rPr lang="ar-EG" dirty="0"/>
              <a:t>هي قائمة بالكتب والمواد الأخرى ذات الصلة والترابط فيما بينها، وعادة توضع قوائم المواد بحيث تصف لنا المؤلفين وعنناوين المواد والناشرين وعدد الصفحات.</a:t>
            </a:r>
            <a:endParaRPr lang="en-US" dirty="0"/>
          </a:p>
          <a:p>
            <a:pPr algn="r" rtl="1"/>
            <a:r>
              <a:rPr lang="ar-EG" dirty="0"/>
              <a:t>هذا ويوجد في بعض الببليوجرافيات تقييم للمواد المشمولة ومن نماذجها (النشرة المصرية للمطبوعات) والتي تصدر عن دار الكتب القومية في مصر وكذلك الببليوجرافية الوطنية التي تصدرها مكتبة الملك فهد الوطنية.</a:t>
            </a:r>
            <a:endParaRPr lang="en-US" dirty="0"/>
          </a:p>
        </p:txBody>
      </p:sp>
    </p:spTree>
    <p:extLst>
      <p:ext uri="{BB962C8B-B14F-4D97-AF65-F5344CB8AC3E}">
        <p14:creationId xmlns:p14="http://schemas.microsoft.com/office/powerpoint/2010/main" val="3394221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EG" b="1" dirty="0"/>
              <a:t>الكشافات </a:t>
            </a:r>
            <a:endParaRPr lang="en-US" dirty="0"/>
          </a:p>
        </p:txBody>
      </p:sp>
      <p:sp>
        <p:nvSpPr>
          <p:cNvPr id="3" name="Content Placeholder 2"/>
          <p:cNvSpPr>
            <a:spLocks noGrp="1"/>
          </p:cNvSpPr>
          <p:nvPr>
            <p:ph idx="1"/>
          </p:nvPr>
        </p:nvSpPr>
        <p:spPr/>
        <p:txBody>
          <a:bodyPr/>
          <a:lstStyle/>
          <a:p>
            <a:pPr algn="r" rtl="1"/>
            <a:r>
              <a:rPr lang="ar-EG" dirty="0" smtClean="0"/>
              <a:t>هي </a:t>
            </a:r>
            <a:r>
              <a:rPr lang="ar-EG" dirty="0"/>
              <a:t>التي تحلل محتويات الدوريات حيث تغطى كل مقالة اسم مؤلفها وعنوان المقال واسم الدورية والسنة والمجلد والصفحات وذلك مثل كشاف التربية وكذلك في اللغة العربية الكشاف التحليلي للصحف والمجلات العربية .</a:t>
            </a:r>
            <a:endParaRPr lang="en-US" dirty="0"/>
          </a:p>
          <a:p>
            <a:endParaRPr lang="en-US" dirty="0"/>
          </a:p>
        </p:txBody>
      </p:sp>
    </p:spTree>
    <p:extLst>
      <p:ext uri="{BB962C8B-B14F-4D97-AF65-F5344CB8AC3E}">
        <p14:creationId xmlns:p14="http://schemas.microsoft.com/office/powerpoint/2010/main" val="126286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أهمية البحث عن المعلومة</a:t>
            </a:r>
            <a:endParaRPr lang="en-US" dirty="0"/>
          </a:p>
        </p:txBody>
      </p:sp>
      <p:sp>
        <p:nvSpPr>
          <p:cNvPr id="3" name="Content Placeholder 2"/>
          <p:cNvSpPr>
            <a:spLocks noGrp="1"/>
          </p:cNvSpPr>
          <p:nvPr>
            <p:ph idx="1"/>
          </p:nvPr>
        </p:nvSpPr>
        <p:spPr/>
        <p:txBody>
          <a:bodyPr>
            <a:normAutofit lnSpcReduction="10000"/>
          </a:bodyPr>
          <a:lstStyle/>
          <a:p>
            <a:pPr algn="r" rtl="1"/>
            <a:r>
              <a:rPr lang="ar-SA" dirty="0"/>
              <a:t>تتعاظم أهمية المعلومات يوم بعد يوم ، حيث أضحت اقتصاد مربحا وصناعة قائمة بذاتها </a:t>
            </a:r>
            <a:endParaRPr lang="ar-EG" dirty="0" smtClean="0"/>
          </a:p>
          <a:p>
            <a:pPr algn="r" rtl="1"/>
            <a:r>
              <a:rPr lang="ar-SA" dirty="0"/>
              <a:t>مـن دون المعلومـات لا نعرف كيف نستفيد من الموارد الزراعية والموارد الغذائية، ومصادر الطاقة </a:t>
            </a:r>
            <a:r>
              <a:rPr lang="ar-SA" dirty="0" smtClean="0"/>
              <a:t>وغيرها</a:t>
            </a:r>
            <a:endParaRPr lang="ar-EG" dirty="0" smtClean="0"/>
          </a:p>
          <a:p>
            <a:pPr algn="r" rtl="1"/>
            <a:r>
              <a:rPr lang="ar-SA" dirty="0"/>
              <a:t>لا نستطيع أن نستفيد من طاقة البشر وما جاءت به أهم الاختراعات البشرية </a:t>
            </a:r>
            <a:endParaRPr lang="ar-EG" dirty="0" smtClean="0"/>
          </a:p>
          <a:p>
            <a:pPr algn="r" rtl="1"/>
            <a:r>
              <a:rPr lang="ar-SA" dirty="0"/>
              <a:t>وان تزايـد المعلومات ونحوها هو ما زاد من تعلق الباحثين بها وتراكم </a:t>
            </a:r>
            <a:endParaRPr lang="ar-EG" dirty="0" smtClean="0"/>
          </a:p>
          <a:p>
            <a:pPr algn="r" rtl="1"/>
            <a:r>
              <a:rPr lang="ar-SA" dirty="0"/>
              <a:t>أن المعلومات هي ، نتاج للبحث فيها</a:t>
            </a:r>
            <a:r>
              <a:rPr lang="en-US" dirty="0"/>
              <a:t> .</a:t>
            </a:r>
          </a:p>
          <a:p>
            <a:pPr algn="r"/>
            <a:endParaRPr lang="en-US" dirty="0"/>
          </a:p>
        </p:txBody>
      </p:sp>
    </p:spTree>
    <p:extLst>
      <p:ext uri="{BB962C8B-B14F-4D97-AF65-F5344CB8AC3E}">
        <p14:creationId xmlns:p14="http://schemas.microsoft.com/office/powerpoint/2010/main" val="18520755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a:t>المستخلصات</a:t>
            </a:r>
            <a:endParaRPr lang="en-US" dirty="0"/>
          </a:p>
        </p:txBody>
      </p:sp>
      <p:sp>
        <p:nvSpPr>
          <p:cNvPr id="3" name="Content Placeholder 2"/>
          <p:cNvSpPr>
            <a:spLocks noGrp="1"/>
          </p:cNvSpPr>
          <p:nvPr>
            <p:ph idx="1"/>
          </p:nvPr>
        </p:nvSpPr>
        <p:spPr/>
        <p:txBody>
          <a:bodyPr/>
          <a:lstStyle/>
          <a:p>
            <a:pPr algn="r" rtl="1"/>
            <a:r>
              <a:rPr lang="ar-EG" dirty="0" smtClean="0"/>
              <a:t>تقدم </a:t>
            </a:r>
            <a:r>
              <a:rPr lang="ar-EG" dirty="0"/>
              <a:t>لنا البيانات الببليوجرافية عن كل مطبوع بالإضافة مستخلص أوخلاصة للمقال ومن امثلتها أكبر مجلة مستخلصات في العالم وهي المستخلصات الكيميائية </a:t>
            </a:r>
            <a:r>
              <a:rPr lang="en-US" dirty="0"/>
              <a:t>chemical abstract</a:t>
            </a:r>
          </a:p>
          <a:p>
            <a:endParaRPr lang="en-US" dirty="0"/>
          </a:p>
        </p:txBody>
      </p:sp>
    </p:spTree>
    <p:extLst>
      <p:ext uri="{BB962C8B-B14F-4D97-AF65-F5344CB8AC3E}">
        <p14:creationId xmlns:p14="http://schemas.microsoft.com/office/powerpoint/2010/main" val="3082312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ar-EG" b="1" dirty="0"/>
              <a:t>المراجعات</a:t>
            </a:r>
            <a:endParaRPr lang="en-US" dirty="0"/>
          </a:p>
        </p:txBody>
      </p:sp>
      <p:sp>
        <p:nvSpPr>
          <p:cNvPr id="3" name="Content Placeholder 2"/>
          <p:cNvSpPr>
            <a:spLocks noGrp="1"/>
          </p:cNvSpPr>
          <p:nvPr>
            <p:ph idx="1"/>
          </p:nvPr>
        </p:nvSpPr>
        <p:spPr>
          <a:xfrm>
            <a:off x="457200" y="533400"/>
            <a:ext cx="8229600" cy="4525963"/>
          </a:xfrm>
        </p:spPr>
        <p:txBody>
          <a:bodyPr>
            <a:noAutofit/>
          </a:bodyPr>
          <a:lstStyle/>
          <a:p>
            <a:pPr algn="r" rtl="1"/>
            <a:r>
              <a:rPr lang="ar-EG" sz="2800" dirty="0" smtClean="0"/>
              <a:t>ولها </a:t>
            </a:r>
            <a:r>
              <a:rPr lang="ar-EG" sz="2800" dirty="0"/>
              <a:t>ثلاث وظائف أساسية لها هي :</a:t>
            </a:r>
            <a:endParaRPr lang="en-US" sz="2800" dirty="0"/>
          </a:p>
          <a:p>
            <a:pPr lvl="0" algn="r" rtl="1"/>
            <a:r>
              <a:rPr lang="ar-EG" sz="2800" dirty="0"/>
              <a:t>الاحاطة الجارية </a:t>
            </a:r>
            <a:endParaRPr lang="en-US" sz="2800" dirty="0"/>
          </a:p>
          <a:p>
            <a:pPr lvl="0" algn="r" rtl="1"/>
            <a:r>
              <a:rPr lang="ar-EG" sz="2800" dirty="0"/>
              <a:t>وظيفة تعليمية </a:t>
            </a:r>
            <a:endParaRPr lang="en-US" sz="2800" dirty="0"/>
          </a:p>
          <a:p>
            <a:pPr lvl="0" algn="r" rtl="1"/>
            <a:r>
              <a:rPr lang="ar-EG" sz="2800" dirty="0"/>
              <a:t>وظيفية ببليوجرافية .</a:t>
            </a:r>
            <a:endParaRPr lang="en-US" sz="2800" dirty="0"/>
          </a:p>
          <a:p>
            <a:pPr algn="r" rtl="1"/>
            <a:r>
              <a:rPr lang="ar-EG" sz="2800" b="1" dirty="0"/>
              <a:t>والوظيفة الأولي</a:t>
            </a:r>
            <a:r>
              <a:rPr lang="ar-EG" sz="2800" dirty="0"/>
              <a:t> تعرف الباحثين بمجالات اهتمامهم والمجالات القريبة منها حتى لا يتكرر الجهد البحثي، هذا بالإضافة إلي تعرف مجالات أخرى صالحة للبحث كما تفيد </a:t>
            </a:r>
            <a:r>
              <a:rPr lang="ar-EG" sz="2800" b="1" dirty="0"/>
              <a:t>الوظيفة الثانية</a:t>
            </a:r>
            <a:r>
              <a:rPr lang="ar-EG" sz="2800" dirty="0"/>
              <a:t> وهي الوظيفة التعليمية الطلاب والباحثين في الحصول علي أفكار عامة عن الموضوعات خارج مجال التخصص ، قبل البدء في مشروع البحث، أي أن الباحث يستعين بالمراجعة في الأصل لتعرف الفجوات في نسيح البحث العلمي ونقاط البحث التي يمكن أن يبدأ منها.وكم نعلم فإن المراجعة الجيدة هي التي تجمع وتلخص الانتاج الفكري الأولي الجاري وتقارن بين أجزائه المختلفة، هذا إلي جانب بيان الاتجاهات المستقبلية بالنسبة لمجال البحث.</a:t>
            </a:r>
            <a:endParaRPr lang="en-US" sz="2800" dirty="0"/>
          </a:p>
          <a:p>
            <a:pPr algn="r"/>
            <a:endParaRPr lang="en-US" sz="2800" dirty="0"/>
          </a:p>
        </p:txBody>
      </p:sp>
    </p:spTree>
    <p:extLst>
      <p:ext uri="{BB962C8B-B14F-4D97-AF65-F5344CB8AC3E}">
        <p14:creationId xmlns:p14="http://schemas.microsoft.com/office/powerpoint/2010/main" val="2380640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b="1" dirty="0"/>
              <a:t>الكتب السنوية والتقاويم وكتب الحقائق</a:t>
            </a:r>
            <a:r>
              <a:rPr lang="en-US" dirty="0"/>
              <a:t>year books/ almanacs / hand books</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algn="r" rtl="1"/>
            <a:r>
              <a:rPr lang="ar-EG" dirty="0" smtClean="0"/>
              <a:t>الكتب </a:t>
            </a:r>
            <a:r>
              <a:rPr lang="ar-EG" dirty="0"/>
              <a:t>السنوية تقدم أحداث السنة السابقة ومن أهم نماذجها الكتاب السنوى للموسوعة البريطانية وكذلك الكتاب السنوى الإحصائي الذي يصدره المكتب الإحصائي للأمم المتحدة في نيورك منذ عام 1949م .</a:t>
            </a:r>
            <a:endParaRPr lang="en-US" dirty="0"/>
          </a:p>
          <a:p>
            <a:pPr algn="r" rtl="1"/>
            <a:r>
              <a:rPr lang="ar-EG" dirty="0"/>
              <a:t>أما بالنسبة للتقاويم في أساسا تعرض أحداث السنة القادمة من حيث الأيام والشهور والإجازات والعطلات الرسمية وتوقعات المناخ ومن أمثلتها التقويم العالمي </a:t>
            </a:r>
            <a:r>
              <a:rPr lang="en-US" dirty="0"/>
              <a:t>world almanac</a:t>
            </a:r>
          </a:p>
          <a:p>
            <a:pPr algn="r" rtl="1"/>
            <a:r>
              <a:rPr lang="ar-EG" dirty="0"/>
              <a:t>أما بالنسبة لكتب الحقائق أو مختصرات الحقائق فهذه يمكن أن ترى في معناها اللفظي أي إنه مرجع صغير يمكن أن تمسكة باليد بسهولة حيث يقدم مجموعة من الحقائق المتنوعة والمعلومات الإحصائية، وقد تشمل الطرائف مثل قاموس العادات والتقاليد المصرية لأحمد أمين وقد تشمل الحقائق المتصلة بالتاريخ مثل اشهر أول حقائق وهناك كتاب حقائق الكيمياء والفيزياء </a:t>
            </a:r>
            <a:r>
              <a:rPr lang="en-US" dirty="0"/>
              <a:t>hand book of chemistry and physics</a:t>
            </a:r>
            <a:r>
              <a:rPr lang="ar-EG" dirty="0"/>
              <a:t> حيث يشمل صفحات جميع العناصر الأساسية من الناحيتين الكيميائية والفيزيائية .</a:t>
            </a:r>
            <a:endParaRPr lang="en-US" dirty="0"/>
          </a:p>
          <a:p>
            <a:pPr algn="r"/>
            <a:endParaRPr lang="en-US" dirty="0"/>
          </a:p>
        </p:txBody>
      </p:sp>
    </p:spTree>
    <p:extLst>
      <p:ext uri="{BB962C8B-B14F-4D97-AF65-F5344CB8AC3E}">
        <p14:creationId xmlns:p14="http://schemas.microsoft.com/office/powerpoint/2010/main" val="2424279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EG" b="1" dirty="0"/>
              <a:t>كتب التراجم والسير</a:t>
            </a:r>
            <a:r>
              <a:rPr lang="en-US" b="1" dirty="0" smtClean="0"/>
              <a:t>biographies</a:t>
            </a:r>
            <a:endParaRPr lang="en-US" dirty="0"/>
          </a:p>
        </p:txBody>
      </p:sp>
      <p:sp>
        <p:nvSpPr>
          <p:cNvPr id="3" name="Content Placeholder 2"/>
          <p:cNvSpPr>
            <a:spLocks noGrp="1"/>
          </p:cNvSpPr>
          <p:nvPr>
            <p:ph idx="1"/>
          </p:nvPr>
        </p:nvSpPr>
        <p:spPr/>
        <p:txBody>
          <a:bodyPr>
            <a:normAutofit/>
          </a:bodyPr>
          <a:lstStyle/>
          <a:p>
            <a:pPr algn="r" rtl="1"/>
            <a:r>
              <a:rPr lang="ar-EG" dirty="0" smtClean="0"/>
              <a:t>وهذه </a:t>
            </a:r>
            <a:r>
              <a:rPr lang="ar-EG" dirty="0"/>
              <a:t>تشمل تراجم عن حياة الأفراد مرتبة عادة حسب اسم العائلة بطريقة هجائية وعادة تقدم معلومات عن الأشخاص مثل الاسم الكامل وطريقة نطقه وسنوات الميلاد والوفاة والتعليم والمهنة والمناصب التي تقلدها وهذه التراجم قد تكون كتب تراجم عامة تضم أشخاصا من كل الأماكن مثل الأعلام لخير الدين الزركلي (في عشر مجلدات 1954-1959) وهناك كتب تراجم خاصة لفترات معينة أو لفئات معينة من الناس ومن أمثلتها طبقات الأطباء لأبن أبي أصبيعة </a:t>
            </a:r>
            <a:endParaRPr lang="en-US" dirty="0"/>
          </a:p>
        </p:txBody>
      </p:sp>
    </p:spTree>
    <p:extLst>
      <p:ext uri="{BB962C8B-B14F-4D97-AF65-F5344CB8AC3E}">
        <p14:creationId xmlns:p14="http://schemas.microsoft.com/office/powerpoint/2010/main" val="121020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EG" b="1" dirty="0"/>
              <a:t>المصادر الجغرافية أو معاجم الأماكن</a:t>
            </a:r>
            <a:r>
              <a:rPr lang="ar-EG" b="1" dirty="0" smtClean="0"/>
              <a:t>:</a:t>
            </a:r>
            <a:endParaRPr lang="en-US" dirty="0"/>
          </a:p>
        </p:txBody>
      </p:sp>
      <p:sp>
        <p:nvSpPr>
          <p:cNvPr id="3" name="Content Placeholder 2"/>
          <p:cNvSpPr>
            <a:spLocks noGrp="1"/>
          </p:cNvSpPr>
          <p:nvPr>
            <p:ph idx="1"/>
          </p:nvPr>
        </p:nvSpPr>
        <p:spPr/>
        <p:txBody>
          <a:bodyPr>
            <a:normAutofit/>
          </a:bodyPr>
          <a:lstStyle/>
          <a:p>
            <a:pPr algn="r" rtl="1"/>
            <a:r>
              <a:rPr lang="ar-EG" dirty="0" smtClean="0"/>
              <a:t>وهذه </a:t>
            </a:r>
            <a:r>
              <a:rPr lang="ar-EG" dirty="0"/>
              <a:t>تشمل الأطالس والمعاجم الجغرافية ووظيفة هذه المراجع تقديم المعلومات عن الأماكن الجغرافية والأطلس هو كتاب يتناول الخرائط مع شرح أحيانا للنصوص. أما المعاجم الجغرافية فتقدم لنا المعلومات والبيانات الببليوجرافية عن الأماكن ومن أمثلة المصادر الجغرافية العربية (معجم البلدان لياقوت الحموى) ومن أمثلة الأطالس (الأطلس الجغرافي للعالم) باللغة الإنجليزية ومن أمثلة المعاجم الجغرافية (القاموس الجغرافي الجديد للوبستر)</a:t>
            </a:r>
            <a:endParaRPr lang="en-US" dirty="0"/>
          </a:p>
          <a:p>
            <a:pPr algn="r"/>
            <a:endParaRPr lang="en-US" dirty="0"/>
          </a:p>
        </p:txBody>
      </p:sp>
    </p:spTree>
    <p:extLst>
      <p:ext uri="{BB962C8B-B14F-4D97-AF65-F5344CB8AC3E}">
        <p14:creationId xmlns:p14="http://schemas.microsoft.com/office/powerpoint/2010/main" val="3021517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EG" b="1" dirty="0"/>
              <a:t>أدلة الهيئات والجمعيات والدوريات</a:t>
            </a:r>
            <a:r>
              <a:rPr lang="ar-EG" b="1" dirty="0" smtClean="0"/>
              <a:t>:</a:t>
            </a:r>
            <a:endParaRPr lang="en-US" dirty="0"/>
          </a:p>
        </p:txBody>
      </p:sp>
      <p:sp>
        <p:nvSpPr>
          <p:cNvPr id="3" name="Content Placeholder 2"/>
          <p:cNvSpPr>
            <a:spLocks noGrp="1"/>
          </p:cNvSpPr>
          <p:nvPr>
            <p:ph idx="1"/>
          </p:nvPr>
        </p:nvSpPr>
        <p:spPr/>
        <p:txBody>
          <a:bodyPr>
            <a:normAutofit/>
          </a:bodyPr>
          <a:lstStyle/>
          <a:p>
            <a:pPr algn="r" rtl="1"/>
            <a:r>
              <a:rPr lang="ar-EG" dirty="0" smtClean="0"/>
              <a:t>الدليل </a:t>
            </a:r>
            <a:r>
              <a:rPr lang="ar-EG" dirty="0"/>
              <a:t>عادة يتضمن قائمة بأسماء وعناوين الأشخاص أو المنظمات أو الهيئات، وقد يقدم الدليل بعض المعلومات الأخرى المتعلقة كالأهداف أو الموظفين أو المنظمات المختلفة ومن أمثلة أدلة الدويات : دليل أولرخ</a:t>
            </a:r>
            <a:r>
              <a:rPr lang="en-US" dirty="0"/>
              <a:t> </a:t>
            </a:r>
            <a:r>
              <a:rPr lang="en-US" dirty="0" err="1"/>
              <a:t>Ulrichs</a:t>
            </a:r>
            <a:r>
              <a:rPr lang="en-US" dirty="0"/>
              <a:t> international directory periodicals</a:t>
            </a:r>
            <a:r>
              <a:rPr lang="ar-EG" dirty="0"/>
              <a:t> أو دليل جمعيات المكتبات </a:t>
            </a:r>
            <a:r>
              <a:rPr lang="en-US" dirty="0"/>
              <a:t>directory of library </a:t>
            </a:r>
            <a:r>
              <a:rPr lang="en-US" dirty="0" err="1"/>
              <a:t>associatios</a:t>
            </a:r>
            <a:endParaRPr lang="en-US" dirty="0"/>
          </a:p>
          <a:p>
            <a:r>
              <a:rPr lang="en-US" dirty="0"/>
              <a:t/>
            </a:r>
            <a:br>
              <a:rPr lang="en-US" dirty="0"/>
            </a:br>
            <a:r>
              <a:rPr lang="en-US" dirty="0"/>
              <a:t> </a:t>
            </a:r>
          </a:p>
          <a:p>
            <a:endParaRPr lang="en-US" dirty="0"/>
          </a:p>
        </p:txBody>
      </p:sp>
    </p:spTree>
    <p:extLst>
      <p:ext uri="{BB962C8B-B14F-4D97-AF65-F5344CB8AC3E}">
        <p14:creationId xmlns:p14="http://schemas.microsoft.com/office/powerpoint/2010/main" val="3014610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مصادر المعلومات</a:t>
            </a:r>
            <a:endParaRPr lang="en-US" dirty="0"/>
          </a:p>
        </p:txBody>
      </p:sp>
      <p:sp>
        <p:nvSpPr>
          <p:cNvPr id="3" name="Content Placeholder 2"/>
          <p:cNvSpPr>
            <a:spLocks noGrp="1"/>
          </p:cNvSpPr>
          <p:nvPr>
            <p:ph idx="1"/>
          </p:nvPr>
        </p:nvSpPr>
        <p:spPr/>
        <p:txBody>
          <a:bodyPr/>
          <a:lstStyle/>
          <a:p>
            <a:pPr algn="r" rtl="1"/>
            <a:r>
              <a:rPr lang="ar-SA" dirty="0"/>
              <a:t>مصادر المعلومات هي مصادر المعرفة ، وهي المصادر التي يستقي منها الباحث والدارس ، ومتخذ القرار وأي فرد ، والمصادر هي التي يمكن أن تلبي احتياجات واهتمامات المسـتخدم </a:t>
            </a:r>
            <a:endParaRPr lang="ar-EG" dirty="0" smtClean="0"/>
          </a:p>
          <a:p>
            <a:pPr algn="r" rtl="1"/>
            <a:r>
              <a:rPr lang="ar-SA" dirty="0"/>
              <a:t>أن مصادر المعلومات هي الذاكرة الخارجية للإنسان وهي امتداد لذاكرته الداخلية ، ولكنها تتميز بأنها امتداد مادي محسوس يعتمد على الوسائط الخارجية ، وعبر العمر الزمني للأوعية الذاكرة الخارجية</a:t>
            </a:r>
            <a:endParaRPr lang="en-US" dirty="0"/>
          </a:p>
        </p:txBody>
      </p:sp>
    </p:spTree>
    <p:extLst>
      <p:ext uri="{BB962C8B-B14F-4D97-AF65-F5344CB8AC3E}">
        <p14:creationId xmlns:p14="http://schemas.microsoft.com/office/powerpoint/2010/main" val="3466456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rtl="1"/>
            <a:r>
              <a:rPr lang="ar-SA" dirty="0"/>
              <a:t>ولقد مرت هذه الوسائط بثلاث مراحل أساسية </a:t>
            </a:r>
            <a:endParaRPr lang="ar-EG" dirty="0" smtClean="0"/>
          </a:p>
          <a:p>
            <a:pPr algn="r" rtl="1"/>
            <a:r>
              <a:rPr lang="ar-SA" dirty="0" smtClean="0"/>
              <a:t>أولهـا </a:t>
            </a:r>
            <a:r>
              <a:rPr lang="ar-SA" dirty="0"/>
              <a:t>المرحلة قبل التقليدية ، التي تمثلت في الحجارة والطين والعظام ، الجلود والبردي ، </a:t>
            </a:r>
            <a:endParaRPr lang="ar-EG" dirty="0" smtClean="0"/>
          </a:p>
          <a:p>
            <a:pPr algn="r" rtl="1"/>
            <a:r>
              <a:rPr lang="ar-SA" dirty="0" smtClean="0"/>
              <a:t>ثم </a:t>
            </a:r>
            <a:r>
              <a:rPr lang="ar-SA" dirty="0"/>
              <a:t>المرحلة الثانية </a:t>
            </a:r>
            <a:r>
              <a:rPr lang="en-US" dirty="0"/>
              <a:t>" </a:t>
            </a:r>
            <a:r>
              <a:rPr lang="ar-SA" dirty="0"/>
              <a:t>التقليدية وشبه التقليدية " التي تمثلت في الورق منذ القرن الأولى الميلادية تطوراته الصناعية قبـل وبعد الطباعة ، </a:t>
            </a:r>
            <a:endParaRPr lang="ar-EG" dirty="0" smtClean="0"/>
          </a:p>
          <a:p>
            <a:pPr algn="r" rtl="1"/>
            <a:r>
              <a:rPr lang="ar-SA" dirty="0" smtClean="0"/>
              <a:t>وأخيرا </a:t>
            </a:r>
            <a:r>
              <a:rPr lang="ar-SA" dirty="0"/>
              <a:t>المرحلة غير تقليدية التي تشمل المصغرات والمسموعات والمرئيات والأوعية المحسوبة والمليزة على اختلاف أنواعها</a:t>
            </a:r>
            <a:endParaRPr lang="en-US" dirty="0"/>
          </a:p>
          <a:p>
            <a:pPr algn="r" rtl="1"/>
            <a:endParaRPr lang="en-US" dirty="0"/>
          </a:p>
        </p:txBody>
      </p:sp>
    </p:spTree>
    <p:extLst>
      <p:ext uri="{BB962C8B-B14F-4D97-AF65-F5344CB8AC3E}">
        <p14:creationId xmlns:p14="http://schemas.microsoft.com/office/powerpoint/2010/main" val="2046638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u="sng" dirty="0" smtClean="0"/>
              <a:t>تعريف </a:t>
            </a:r>
            <a:r>
              <a:rPr lang="ar-SA" b="1" u="sng" dirty="0"/>
              <a:t>مفهوم مصادر المعلومات </a:t>
            </a:r>
            <a:endParaRPr lang="en-US" dirty="0"/>
          </a:p>
        </p:txBody>
      </p:sp>
      <p:sp>
        <p:nvSpPr>
          <p:cNvPr id="3" name="Content Placeholder 2"/>
          <p:cNvSpPr>
            <a:spLocks noGrp="1"/>
          </p:cNvSpPr>
          <p:nvPr>
            <p:ph idx="1"/>
          </p:nvPr>
        </p:nvSpPr>
        <p:spPr/>
        <p:txBody>
          <a:bodyPr>
            <a:normAutofit fontScale="92500"/>
          </a:bodyPr>
          <a:lstStyle/>
          <a:p>
            <a:pPr algn="r" rtl="1"/>
            <a:r>
              <a:rPr lang="ar-SA" dirty="0"/>
              <a:t>مصادر المعلومات هي كل الوسائل و القنوات التي يمكن نقل المعلومات من خلالها إلى </a:t>
            </a:r>
            <a:r>
              <a:rPr lang="ar-SA" dirty="0" smtClean="0"/>
              <a:t>المستقبل</a:t>
            </a:r>
            <a:endParaRPr lang="ar-EG" dirty="0" smtClean="0"/>
          </a:p>
          <a:p>
            <a:pPr lvl="0" algn="r" rtl="1"/>
            <a:r>
              <a:rPr lang="ar-SA" dirty="0"/>
              <a:t>هي كل الأوعية الفكرية المطبوعة و المواد غير المطبوعة، مهما اختلفت أنواعها التي تمد الباحثين بما يحتاجونه من معلومات بواسطة القنوات التي يمكن عن طريقها نقل المعلومات إلى المستفيدين منها</a:t>
            </a:r>
            <a:r>
              <a:rPr lang="en-US" dirty="0"/>
              <a:t>.</a:t>
            </a:r>
          </a:p>
          <a:p>
            <a:pPr algn="r" rtl="1"/>
            <a:r>
              <a:rPr lang="ar-SA" dirty="0"/>
              <a:t>عبارة عن وسائل تقوم بنقل المعلومات إلى المستقبل، وتشمل كافة المعلومات المطبوعة مثل الكتب والنشرات والتقارير، والمعلومات غير مطبوعة مثل المواد البصرية والمواد السمعية</a:t>
            </a:r>
            <a:endParaRPr lang="en-US" dirty="0"/>
          </a:p>
        </p:txBody>
      </p:sp>
    </p:spTree>
    <p:extLst>
      <p:ext uri="{BB962C8B-B14F-4D97-AF65-F5344CB8AC3E}">
        <p14:creationId xmlns:p14="http://schemas.microsoft.com/office/powerpoint/2010/main" val="1703575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a:t>أهمية مصادر المعلومات</a:t>
            </a:r>
            <a:endParaRPr lang="en-US" dirty="0"/>
          </a:p>
        </p:txBody>
      </p:sp>
      <p:sp>
        <p:nvSpPr>
          <p:cNvPr id="3" name="Content Placeholder 2"/>
          <p:cNvSpPr>
            <a:spLocks noGrp="1"/>
          </p:cNvSpPr>
          <p:nvPr>
            <p:ph idx="1"/>
          </p:nvPr>
        </p:nvSpPr>
        <p:spPr/>
        <p:txBody>
          <a:bodyPr>
            <a:normAutofit fontScale="77500" lnSpcReduction="20000"/>
          </a:bodyPr>
          <a:lstStyle/>
          <a:p>
            <a:pPr lvl="0" algn="r" rtl="1"/>
            <a:r>
              <a:rPr lang="ar-SA" dirty="0"/>
              <a:t>تعد مصادر المعلومات ذات أهمية كبيرة في مجال لإعداد البحوث و الدراسات العلمية علي </a:t>
            </a:r>
            <a:r>
              <a:rPr lang="ar-SA" dirty="0" smtClean="0"/>
              <a:t>وجه</a:t>
            </a:r>
            <a:r>
              <a:rPr lang="ar-EG" dirty="0" smtClean="0"/>
              <a:t> الخصوص والثقافة بصفة عامة</a:t>
            </a:r>
          </a:p>
          <a:p>
            <a:pPr algn="r" rtl="1"/>
            <a:r>
              <a:rPr lang="ar-SA" dirty="0"/>
              <a:t>تعتبر مصادر المعلومات مواد مساعدة للمناهج الدراسية</a:t>
            </a:r>
            <a:r>
              <a:rPr lang="en-US" dirty="0"/>
              <a:t> .</a:t>
            </a:r>
          </a:p>
          <a:p>
            <a:pPr marL="0" indent="0" algn="r" rtl="1">
              <a:buNone/>
            </a:pPr>
            <a:r>
              <a:rPr lang="ar-SA" dirty="0"/>
              <a:t>كما تعتبر مواد مساعدة لتحقيق أغراض البحوث و الدراسات العليا</a:t>
            </a:r>
            <a:r>
              <a:rPr lang="en-US" dirty="0"/>
              <a:t> .</a:t>
            </a:r>
          </a:p>
          <a:p>
            <a:pPr marL="0" indent="0" algn="r" rtl="1">
              <a:buNone/>
            </a:pPr>
            <a:r>
              <a:rPr lang="ar-SA" dirty="0"/>
              <a:t>تساعد الأفراد على مواجهة تحديات الحياة اليومية في مجتمع معين و اتخاذ القرارات الصائبة</a:t>
            </a:r>
            <a:r>
              <a:rPr lang="en-US" dirty="0"/>
              <a:t>.</a:t>
            </a:r>
          </a:p>
          <a:p>
            <a:pPr lvl="0" algn="r" rtl="1"/>
            <a:r>
              <a:rPr lang="ar-SA" dirty="0"/>
              <a:t>تعمل مصادر المعلومات على تلبية الاهتمامات الترفيهية لمختلف الأفراد</a:t>
            </a:r>
            <a:r>
              <a:rPr lang="en-US" dirty="0"/>
              <a:t> .</a:t>
            </a:r>
          </a:p>
          <a:p>
            <a:pPr algn="r" rtl="1"/>
            <a:r>
              <a:rPr lang="ar-SA" dirty="0"/>
              <a:t>تمد مصادر المعلومات الأفراد بالمعلومات اللازمة التي تساعدهم في مهمتهم و تطوير معارفهم في شتى </a:t>
            </a:r>
            <a:r>
              <a:rPr lang="ar-SA" dirty="0" smtClean="0"/>
              <a:t>الميادين</a:t>
            </a:r>
            <a:endParaRPr lang="ar-EG" dirty="0" smtClean="0"/>
          </a:p>
          <a:p>
            <a:pPr lvl="0" algn="r" rtl="1"/>
            <a:r>
              <a:rPr lang="ar-SA" dirty="0"/>
              <a:t>استخدامات مصادر المعلومات للأغراض تهم المكتبات و مراكز المعلومات كالإعارة والإرشاد و الخدمات المرجعية و غيرها</a:t>
            </a:r>
            <a:endParaRPr lang="en-US" dirty="0"/>
          </a:p>
          <a:p>
            <a:pPr algn="r" rtl="1"/>
            <a:endParaRPr lang="en-US" dirty="0" smtClean="0"/>
          </a:p>
          <a:p>
            <a:pPr algn="r" rtl="1"/>
            <a:endParaRPr lang="en-US" dirty="0"/>
          </a:p>
        </p:txBody>
      </p:sp>
    </p:spTree>
    <p:extLst>
      <p:ext uri="{BB962C8B-B14F-4D97-AF65-F5344CB8AC3E}">
        <p14:creationId xmlns:p14="http://schemas.microsoft.com/office/powerpoint/2010/main" val="1668030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b="1" dirty="0"/>
              <a:t>1/6/3 أنواع مصادر المعلومات </a:t>
            </a:r>
            <a:r>
              <a:rPr lang="ar-SA" b="1" dirty="0" smtClean="0"/>
              <a:t>:</a:t>
            </a:r>
            <a:endParaRPr lang="en-US" dirty="0"/>
          </a:p>
        </p:txBody>
      </p:sp>
      <p:sp>
        <p:nvSpPr>
          <p:cNvPr id="3" name="Content Placeholder 2"/>
          <p:cNvSpPr>
            <a:spLocks noGrp="1"/>
          </p:cNvSpPr>
          <p:nvPr>
            <p:ph idx="1"/>
          </p:nvPr>
        </p:nvSpPr>
        <p:spPr/>
        <p:txBody>
          <a:bodyPr/>
          <a:lstStyle/>
          <a:p>
            <a:pPr algn="r" rtl="1"/>
            <a:r>
              <a:rPr lang="ar-SA" dirty="0"/>
              <a:t>ويمكن تقسيم مصادر </a:t>
            </a:r>
            <a:r>
              <a:rPr lang="ar-SA"/>
              <a:t>المعلومات </a:t>
            </a:r>
            <a:r>
              <a:rPr lang="ar-SA" smtClean="0"/>
              <a:t>من </a:t>
            </a:r>
            <a:r>
              <a:rPr lang="ar-SA" dirty="0"/>
              <a:t>زوايا متعددة يمكن تلخيصها في المحاور التالية :</a:t>
            </a:r>
            <a:endParaRPr lang="en-US" dirty="0"/>
          </a:p>
          <a:p>
            <a:pPr lvl="0" algn="r" rtl="1"/>
            <a:r>
              <a:rPr lang="ar-SA" b="1" dirty="0"/>
              <a:t>تقسيم مصادر المعلومات على أساس المضمون (المحتوى)</a:t>
            </a:r>
            <a:endParaRPr lang="en-US" dirty="0"/>
          </a:p>
          <a:p>
            <a:pPr algn="r" rtl="1"/>
            <a:r>
              <a:rPr lang="ar-SA" b="1" dirty="0"/>
              <a:t>أ</a:t>
            </a:r>
            <a:r>
              <a:rPr lang="en-US" b="1" dirty="0"/>
              <a:t>- </a:t>
            </a:r>
            <a:r>
              <a:rPr lang="ar-SA" b="1" dirty="0"/>
              <a:t>المصادر الأولية</a:t>
            </a:r>
            <a:r>
              <a:rPr lang="en-US" b="1" dirty="0"/>
              <a:t> :</a:t>
            </a:r>
            <a:endParaRPr lang="en-US" dirty="0"/>
          </a:p>
          <a:p>
            <a:pPr algn="r" rtl="1"/>
            <a:r>
              <a:rPr lang="ar-SA" b="1" dirty="0"/>
              <a:t>ب</a:t>
            </a:r>
            <a:r>
              <a:rPr lang="en-US" b="1" dirty="0"/>
              <a:t> _ </a:t>
            </a:r>
            <a:r>
              <a:rPr lang="ar-SA" b="1" dirty="0"/>
              <a:t>المصادر الثانوية</a:t>
            </a:r>
            <a:endParaRPr lang="en-US" dirty="0"/>
          </a:p>
          <a:p>
            <a:pPr algn="r" rtl="1"/>
            <a:r>
              <a:rPr lang="ar-SA" b="1" dirty="0"/>
              <a:t>ج</a:t>
            </a:r>
            <a:r>
              <a:rPr lang="en-US" b="1" dirty="0"/>
              <a:t>-  </a:t>
            </a:r>
            <a:r>
              <a:rPr lang="ar-SA" b="1" dirty="0"/>
              <a:t>مصادر المعلومات من الدرجة الثالثة</a:t>
            </a:r>
            <a:endParaRPr lang="en-US" dirty="0"/>
          </a:p>
          <a:p>
            <a:pPr algn="r" rtl="1"/>
            <a:r>
              <a:rPr lang="ar-SA" b="1" dirty="0"/>
              <a:t>د </a:t>
            </a:r>
            <a:r>
              <a:rPr lang="en-US" b="1" dirty="0"/>
              <a:t>- </a:t>
            </a:r>
            <a:r>
              <a:rPr lang="ar-SA" b="1" dirty="0"/>
              <a:t>مصادر المعلومات غير الوثائقية</a:t>
            </a:r>
            <a:endParaRPr lang="en-US" dirty="0"/>
          </a:p>
          <a:p>
            <a:pPr algn="r" rtl="1"/>
            <a:endParaRPr lang="en-US" dirty="0"/>
          </a:p>
        </p:txBody>
      </p:sp>
    </p:spTree>
    <p:extLst>
      <p:ext uri="{BB962C8B-B14F-4D97-AF65-F5344CB8AC3E}">
        <p14:creationId xmlns:p14="http://schemas.microsoft.com/office/powerpoint/2010/main" val="3901730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en-US" b="1" dirty="0"/>
              <a:t>-2</a:t>
            </a:r>
            <a:r>
              <a:rPr lang="en-US" dirty="0"/>
              <a:t>  </a:t>
            </a:r>
            <a:r>
              <a:rPr lang="ar-SA" b="1" dirty="0"/>
              <a:t>تقسيمات مصادر المعلومات على الجهة المسئولة</a:t>
            </a:r>
            <a:r>
              <a:rPr lang="en-US" b="1" dirty="0" smtClean="0"/>
              <a:t>:</a:t>
            </a:r>
            <a:endParaRPr lang="ar-EG" b="1" dirty="0" smtClean="0"/>
          </a:p>
          <a:p>
            <a:pPr algn="r" rtl="1"/>
            <a:r>
              <a:rPr lang="ar-SA" dirty="0"/>
              <a:t>ا</a:t>
            </a:r>
            <a:r>
              <a:rPr lang="en-US" dirty="0"/>
              <a:t>-</a:t>
            </a:r>
            <a:r>
              <a:rPr lang="ar-SA" b="1" dirty="0"/>
              <a:t>المصادر الرسمية</a:t>
            </a:r>
            <a:r>
              <a:rPr lang="en-US" b="1" dirty="0"/>
              <a:t>:</a:t>
            </a:r>
            <a:endParaRPr lang="en-US" dirty="0"/>
          </a:p>
          <a:p>
            <a:pPr algn="r" rtl="1"/>
            <a:r>
              <a:rPr lang="ar-EG" dirty="0" smtClean="0"/>
              <a:t>ب. المصادر غير الرسمية</a:t>
            </a:r>
          </a:p>
          <a:p>
            <a:pPr algn="r" rtl="1"/>
            <a:r>
              <a:rPr lang="ar-SA" b="1" dirty="0"/>
              <a:t>3- تقسيم مصادر المعلومات على أساس التخصص </a:t>
            </a:r>
            <a:r>
              <a:rPr lang="en-US" b="1" dirty="0"/>
              <a:t>:</a:t>
            </a:r>
            <a:endParaRPr lang="en-US" dirty="0"/>
          </a:p>
          <a:p>
            <a:pPr algn="r" rtl="1"/>
            <a:r>
              <a:rPr lang="ar-SA" b="1" dirty="0"/>
              <a:t>أ</a:t>
            </a:r>
            <a:r>
              <a:rPr lang="en-US" b="1" dirty="0"/>
              <a:t>- </a:t>
            </a:r>
            <a:r>
              <a:rPr lang="ar-SA" b="1" dirty="0"/>
              <a:t>مصادر المعلومات العامة</a:t>
            </a:r>
            <a:r>
              <a:rPr lang="en-US" b="1" dirty="0"/>
              <a:t>:</a:t>
            </a:r>
            <a:endParaRPr lang="en-US" dirty="0"/>
          </a:p>
          <a:p>
            <a:pPr algn="r" rtl="1"/>
            <a:r>
              <a:rPr lang="ar-SA" b="1" dirty="0"/>
              <a:t>ب</a:t>
            </a:r>
            <a:r>
              <a:rPr lang="en-US" b="1" dirty="0"/>
              <a:t>- </a:t>
            </a:r>
            <a:r>
              <a:rPr lang="ar-SA" b="1" dirty="0"/>
              <a:t>مصادر المعلومات المتخصصة</a:t>
            </a:r>
            <a:r>
              <a:rPr lang="en-US" b="1" dirty="0"/>
              <a:t>:</a:t>
            </a:r>
            <a:endParaRPr lang="en-US" dirty="0"/>
          </a:p>
          <a:p>
            <a:pPr algn="r" rtl="1"/>
            <a:endParaRPr lang="en-US" dirty="0"/>
          </a:p>
          <a:p>
            <a:endParaRPr lang="en-US" dirty="0"/>
          </a:p>
        </p:txBody>
      </p:sp>
    </p:spTree>
    <p:extLst>
      <p:ext uri="{BB962C8B-B14F-4D97-AF65-F5344CB8AC3E}">
        <p14:creationId xmlns:p14="http://schemas.microsoft.com/office/powerpoint/2010/main" val="2345094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en-US" b="1" dirty="0"/>
              <a:t>-4  </a:t>
            </a:r>
            <a:r>
              <a:rPr lang="ar-SA" b="1" dirty="0"/>
              <a:t>تقسيم مصادر المعلومات حسب الشكل المادي</a:t>
            </a:r>
            <a:r>
              <a:rPr lang="en-US" b="1" dirty="0" smtClean="0"/>
              <a:t>:</a:t>
            </a:r>
            <a:endParaRPr lang="ar-EG" b="1" dirty="0" smtClean="0"/>
          </a:p>
          <a:p>
            <a:pPr algn="r" rtl="1"/>
            <a:r>
              <a:rPr lang="ar-SA" b="1" dirty="0"/>
              <a:t>ا</a:t>
            </a:r>
            <a:r>
              <a:rPr lang="en-US" b="1" dirty="0"/>
              <a:t>- </a:t>
            </a:r>
            <a:r>
              <a:rPr lang="ar-SA" b="1" dirty="0"/>
              <a:t>المصادر قبل الورقية</a:t>
            </a:r>
            <a:r>
              <a:rPr lang="en-US" b="1" dirty="0"/>
              <a:t>:</a:t>
            </a:r>
            <a:endParaRPr lang="en-US" dirty="0"/>
          </a:p>
          <a:p>
            <a:pPr algn="r" rtl="1"/>
            <a:r>
              <a:rPr lang="ar-SA" b="1" dirty="0"/>
              <a:t>ب</a:t>
            </a:r>
            <a:r>
              <a:rPr lang="en-US" b="1" dirty="0"/>
              <a:t> –</a:t>
            </a:r>
            <a:r>
              <a:rPr lang="ar-SA" b="1" dirty="0"/>
              <a:t>المصادر الورقية</a:t>
            </a:r>
            <a:r>
              <a:rPr lang="en-US" b="1" dirty="0"/>
              <a:t>:</a:t>
            </a:r>
            <a:endParaRPr lang="en-US" dirty="0"/>
          </a:p>
          <a:p>
            <a:pPr algn="r" rtl="1"/>
            <a:r>
              <a:rPr lang="ar-SA" b="1" dirty="0"/>
              <a:t>المصادر بعد الورقية</a:t>
            </a:r>
            <a:endParaRPr lang="en-US" dirty="0"/>
          </a:p>
          <a:p>
            <a:pPr algn="r" rtl="1"/>
            <a:endParaRPr lang="en-US" dirty="0"/>
          </a:p>
        </p:txBody>
      </p:sp>
    </p:spTree>
    <p:extLst>
      <p:ext uri="{BB962C8B-B14F-4D97-AF65-F5344CB8AC3E}">
        <p14:creationId xmlns:p14="http://schemas.microsoft.com/office/powerpoint/2010/main" val="2996828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1690</Words>
  <Application>Microsoft Office PowerPoint</Application>
  <PresentationFormat>On-screen Show (4:3)</PresentationFormat>
  <Paragraphs>116</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مصادر المعلومات </vt:lpstr>
      <vt:lpstr>أهمية البحث عن المعلومة</vt:lpstr>
      <vt:lpstr>مصادر المعلومات</vt:lpstr>
      <vt:lpstr>PowerPoint Presentation</vt:lpstr>
      <vt:lpstr>تعريف مفهوم مصادر المعلومات </vt:lpstr>
      <vt:lpstr>أهمية مصادر المعلومات</vt:lpstr>
      <vt:lpstr>1/6/3 أنواع مصادر المعلومات :</vt:lpstr>
      <vt:lpstr>PowerPoint Presentation</vt:lpstr>
      <vt:lpstr>PowerPoint Presentation</vt:lpstr>
      <vt:lpstr>1/6/4 نماذج لمصادر المعلومات التقليدية : </vt:lpstr>
      <vt:lpstr>PowerPoint Presentation</vt:lpstr>
      <vt:lpstr>تقسيمات وأنواع الكتب</vt:lpstr>
      <vt:lpstr>الدوريات :</vt:lpstr>
      <vt:lpstr>PowerPoint Presentation</vt:lpstr>
      <vt:lpstr>الفائدة من الدوريات :</vt:lpstr>
      <vt:lpstr>القواميس اللغوية ومعاجم المصطلحات:</vt:lpstr>
      <vt:lpstr>الموسوعات:</vt:lpstr>
      <vt:lpstr>الببليوجرافيات ـ الكشافات ـ المستخلصات المراجعات bibliographies/ indexes /abstracts/ reviews </vt:lpstr>
      <vt:lpstr>الكشافات </vt:lpstr>
      <vt:lpstr>المستخلصات</vt:lpstr>
      <vt:lpstr>المراجعات</vt:lpstr>
      <vt:lpstr>الكتب السنوية والتقاويم وكتب الحقائقyear books/ almanacs / hand books </vt:lpstr>
      <vt:lpstr>كتب التراجم والسيرbiographies</vt:lpstr>
      <vt:lpstr>المصادر الجغرافية أو معاجم الأماكن:</vt:lpstr>
      <vt:lpstr>أدلة الهيئات والجمعيات والدوريات:</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مصادر المعلومات </dc:title>
  <dc:creator>adel</dc:creator>
  <cp:lastModifiedBy>adel</cp:lastModifiedBy>
  <cp:revision>18</cp:revision>
  <dcterms:created xsi:type="dcterms:W3CDTF">2006-08-16T00:00:00Z</dcterms:created>
  <dcterms:modified xsi:type="dcterms:W3CDTF">2018-10-08T19:21:31Z</dcterms:modified>
</cp:coreProperties>
</file>